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5" r:id="rId1"/>
  </p:sldMasterIdLst>
  <p:notesMasterIdLst>
    <p:notesMasterId r:id="rId8"/>
  </p:notesMasterIdLst>
  <p:sldIdLst>
    <p:sldId id="312" r:id="rId2"/>
    <p:sldId id="318" r:id="rId3"/>
    <p:sldId id="319" r:id="rId4"/>
    <p:sldId id="320" r:id="rId5"/>
    <p:sldId id="321" r:id="rId6"/>
    <p:sldId id="322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4" autoAdjust="0"/>
  </p:normalViewPr>
  <p:slideViewPr>
    <p:cSldViewPr>
      <p:cViewPr varScale="1">
        <p:scale>
          <a:sx n="111" d="100"/>
          <a:sy n="111" d="100"/>
        </p:scale>
        <p:origin x="162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7343895-A0F3-4034-A31B-4B47F41742DA}" type="datetimeFigureOut">
              <a:rPr lang="ru-RU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6AC5E7A-8027-4988-9A7F-A50ECD9E8D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9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en-US" sz="1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9" name="Shape 192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9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en-US" sz="1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9" name="Shape 192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9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en-US" sz="1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9" name="Shape 192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9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en-US" sz="1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9" name="Shape 192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9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en-US" sz="1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9" name="Shape 192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9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en-US" sz="1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9" name="Shape 192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B1441-B994-4389-9933-704E9BCD4239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8F02A-0BC8-4EE1-8514-D4699D7799C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0CE953-2870-4683-BB89-ADBCAFBE21BF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25B73-7BBB-4FD8-A4F7-2B48D839A0F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97A3E-9F1F-42C0-BE2B-5CEAFB0275A1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2BBC5B-25D1-4B2F-B0DD-23521354C92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24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2F383-8E7B-43C5-8EE8-9DF42CF62BBE}" type="datetime1">
              <a:rPr lang="ru-RU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5" name="Shape 25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Система шахматного образования в Саткинском муниципальном районе Челябинской области</a:t>
            </a:r>
          </a:p>
        </p:txBody>
      </p:sp>
      <p:sp>
        <p:nvSpPr>
          <p:cNvPr id="6" name="Shape 26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81DD2-C524-4269-82F6-55DD86AD9BA1}" type="slidenum">
              <a:rPr lang="en-US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25412A-31E6-4831-A18B-5E5CB8109762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BD905-CD4E-4DE7-8D76-DC50761A620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3A57FE-4DB8-4E32-85E7-3E4E240EEF15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378C99-FEEE-4D51-B2E7-ACE053FB2A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5DCB8-813C-47B6-891F-86B8F2F3146D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902C1-F384-4458-A859-64F2CEF20FD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25146A-A2EF-4326-9D76-4C483458E394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B3603-C9CC-47D5-83D8-6C6F4AAEE33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218D2B-8933-487A-97FC-D0062482441E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F1A656-B274-447F-896C-50287F2F75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264DBE-61DA-41F2-9579-78A91CA6B79A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522C13-EA4A-4D42-8A20-34D4A7E8C9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C8D845-4326-4B51-A18F-E5E9E1AD107C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B3B67B-B656-4ECC-BEBC-7D23300D384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010ADE-8FC0-493E-A85D-60F1B4F5A570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07E78-7B3F-4145-8937-7728FAC0EE8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9B33A352-AEA5-4330-AC73-E2E934A24604}" type="datetime1">
              <a:rPr lang="ru-RU" smtClean="0"/>
              <a:pPr>
                <a:defRPr/>
              </a:pPr>
              <a:t>28.05.2018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r>
              <a:rPr lang="ru-RU" smtClean="0"/>
              <a:t>Система шахматного образования в Саткинском муниципальном районе Челябинской области</a:t>
            </a: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8340D9A-9962-4699-BBAD-A170DA5103C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chess-od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hess-od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hess-od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hess-od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hess-od.r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zaretskii@chess-od.com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hyperlink" Target="http://chess-od.ru/" TargetMode="External"/><Relationship Id="rId4" Type="http://schemas.openxmlformats.org/officeDocument/2006/relationships/hyperlink" Target="mailto:chernysh@chess-od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6" descr="11-7085acae49328bd210c0e001f9dc0f61432193d03fedece96587ece3cac89b3b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775" y="2420888"/>
            <a:ext cx="2181225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Shape 194"/>
          <p:cNvSpPr>
            <a:spLocks noGrp="1"/>
          </p:cNvSpPr>
          <p:nvPr>
            <p:ph type="title"/>
          </p:nvPr>
        </p:nvSpPr>
        <p:spPr>
          <a:xfrm>
            <a:off x="1115616" y="188641"/>
            <a:ext cx="7797800" cy="576063"/>
          </a:xfrm>
        </p:spPr>
        <p:txBody>
          <a:bodyPr vert="horz" tIns="45700" bIns="45700">
            <a:normAutofit/>
          </a:bodyPr>
          <a:lstStyle/>
          <a:p>
            <a:pPr marL="342900" indent="-342900" eaLnBrk="1" hangingPunct="1">
              <a:buSzPts val="2800"/>
            </a:pPr>
            <a:r>
              <a:rPr lang="ru-RU" sz="29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Шахматы для общего развития</a:t>
            </a:r>
            <a:endParaRPr lang="ru-RU" sz="2900" b="1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5" name="Shape 195"/>
          <p:cNvSpPr>
            <a:spLocks noGrp="1"/>
          </p:cNvSpPr>
          <p:nvPr>
            <p:ph type="body" idx="1"/>
          </p:nvPr>
        </p:nvSpPr>
        <p:spPr>
          <a:xfrm>
            <a:off x="539552" y="980728"/>
            <a:ext cx="8318698" cy="5545485"/>
          </a:xfrm>
        </p:spPr>
        <p:txBody>
          <a:bodyPr tIns="45700" bIns="45700">
            <a:normAutofit/>
          </a:bodyPr>
          <a:lstStyle/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22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Направленность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Программа «Шахматы для общего развития» – это важный 	инструмент учителя, работающего в рамках одноимённой 	психолого-педагогической методики.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32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Основная цель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методики: 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just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Развитие способности действовать в уме</a:t>
            </a: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Результатами использования методики являются: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Умение ориентироваться на шахматной доске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Приобретение и повышение шахматной грамотности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Формирование способности делать мысленно шахматный ход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Улучшение школьной успеваемости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Возможность лучше контролировать собственную жизнь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4"/>
              </a:rPr>
              <a:t>http://chess-od.ru</a:t>
            </a:r>
            <a:endParaRPr lang="ru-RU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endParaRPr lang="en-US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11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flipV="1">
            <a:off x="0" y="0"/>
            <a:ext cx="1042988" cy="6858000"/>
          </a:xfrm>
          <a:prstGeom prst="rect">
            <a:avLst/>
          </a:prstGeom>
          <a:gradFill>
            <a:gsLst>
              <a:gs pos="8000">
                <a:schemeClr val="accent6">
                  <a:lumMod val="75000"/>
                </a:schemeClr>
              </a:gs>
              <a:gs pos="7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hape 194"/>
          <p:cNvSpPr>
            <a:spLocks noGrp="1"/>
          </p:cNvSpPr>
          <p:nvPr>
            <p:ph type="title"/>
          </p:nvPr>
        </p:nvSpPr>
        <p:spPr>
          <a:xfrm>
            <a:off x="1115616" y="188641"/>
            <a:ext cx="7797800" cy="576063"/>
          </a:xfrm>
        </p:spPr>
        <p:txBody>
          <a:bodyPr vert="horz" tIns="45700" bIns="45700">
            <a:normAutofit/>
          </a:bodyPr>
          <a:lstStyle/>
          <a:p>
            <a:pPr marL="342900" indent="-342900" eaLnBrk="1" hangingPunct="1">
              <a:buSzPts val="2800"/>
            </a:pPr>
            <a:r>
              <a:rPr lang="ru-RU" sz="29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Шахматы для общего развития</a:t>
            </a:r>
            <a:endParaRPr lang="ru-RU" sz="2900" b="1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5" name="Shape 195"/>
          <p:cNvSpPr>
            <a:spLocks noGrp="1"/>
          </p:cNvSpPr>
          <p:nvPr>
            <p:ph type="body" idx="1"/>
          </p:nvPr>
        </p:nvSpPr>
        <p:spPr>
          <a:xfrm>
            <a:off x="539552" y="980728"/>
            <a:ext cx="8318698" cy="5545485"/>
          </a:xfrm>
        </p:spPr>
        <p:txBody>
          <a:bodyPr tIns="45700" bIns="45700">
            <a:normAutofit/>
          </a:bodyPr>
          <a:lstStyle/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22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Целевая аудитория</a:t>
            </a: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Необходимые для работы с программой навыки: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Чтение на русском языке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или на английском, немецком или французском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)</a:t>
            </a: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Основы компьютерной грамотности и умение работать с манипулятором «мышь»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Основная целевая аудитория:</a:t>
            </a:r>
            <a:r>
              <a:rPr lang="en-US" sz="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endParaRPr lang="ru-RU" sz="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lvl="2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Учащиеся младшей школы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Также программу могут использовать: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Взрослые люди (для общего развития)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Пожилые люди (для профилактики старения)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Люди с инвалидностью (для улучшения качества жизни)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3"/>
              </a:rPr>
              <a:t>http://chess-od.ru</a:t>
            </a:r>
            <a:endParaRPr lang="ru-RU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endParaRPr lang="en-US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11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flipV="1">
            <a:off x="0" y="0"/>
            <a:ext cx="1042988" cy="6858000"/>
          </a:xfrm>
          <a:prstGeom prst="rect">
            <a:avLst/>
          </a:prstGeom>
          <a:gradFill>
            <a:gsLst>
              <a:gs pos="8000">
                <a:schemeClr val="accent6">
                  <a:lumMod val="75000"/>
                </a:schemeClr>
              </a:gs>
              <a:gs pos="7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7" name="Рисунок 10" descr="14-c5b9baba3698ea830ea923e37e430abc22c03951a0a49c56a040ae9c9eaf792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38" y="2928938"/>
            <a:ext cx="2214562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hape 194"/>
          <p:cNvSpPr>
            <a:spLocks noGrp="1"/>
          </p:cNvSpPr>
          <p:nvPr>
            <p:ph type="title"/>
          </p:nvPr>
        </p:nvSpPr>
        <p:spPr>
          <a:xfrm>
            <a:off x="1115616" y="188641"/>
            <a:ext cx="7797800" cy="576063"/>
          </a:xfrm>
        </p:spPr>
        <p:txBody>
          <a:bodyPr vert="horz" tIns="45700" bIns="45700">
            <a:normAutofit/>
          </a:bodyPr>
          <a:lstStyle/>
          <a:p>
            <a:pPr marL="342900" indent="-342900" eaLnBrk="1" hangingPunct="1">
              <a:buSzPts val="2800"/>
            </a:pPr>
            <a:r>
              <a:rPr lang="ru-RU" sz="29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Шахматы для общего развития</a:t>
            </a:r>
            <a:endParaRPr lang="ru-RU" sz="2900" b="1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5" name="Shape 195"/>
          <p:cNvSpPr>
            <a:spLocks noGrp="1"/>
          </p:cNvSpPr>
          <p:nvPr>
            <p:ph type="body" idx="1"/>
          </p:nvPr>
        </p:nvSpPr>
        <p:spPr>
          <a:xfrm>
            <a:off x="539552" y="980728"/>
            <a:ext cx="8318698" cy="5545485"/>
          </a:xfrm>
        </p:spPr>
        <p:txBody>
          <a:bodyPr tIns="45700" bIns="45700">
            <a:normAutofit fontScale="92500" lnSpcReduction="20000"/>
          </a:bodyPr>
          <a:lstStyle/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24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Научно-психологические основания</a:t>
            </a:r>
            <a:endParaRPr lang="ru-RU" sz="24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Теоретической основой методики является культурно-историческая 	психология Л.С. </a:t>
            </a:r>
            <a:r>
              <a:rPr lang="ru-RU" sz="18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Выготского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и его последователей.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Старт проекту дала идея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Н.Г. Алексеева: 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«Шахматы – это игра, 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самим Богом  созданная для развития 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способности действовать в уме».		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ru-RU" sz="16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	Основные идеи, воплощённые в методике: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Зона ближайшего развития (Л.С. Выготский)</a:t>
            </a:r>
            <a:endParaRPr lang="en-US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Поэтапное формирование умственных действий (П.Я. Гальперин)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Становление рефлексивного мышления (Н.Г. Алексеев)</a:t>
            </a:r>
            <a:endParaRPr lang="en-US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Рефлексивно-</a:t>
            </a:r>
            <a:r>
              <a:rPr lang="ru-RU" sz="16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деятельностный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подход (В.К. Зарецкий</a:t>
            </a:r>
            <a:r>
              <a:rPr lang="fr-CA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)</a:t>
            </a: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Педагогика сотрудничества (С.Л. Соловейчик)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r>
              <a:rPr lang="en-US" sz="15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3"/>
              </a:rPr>
              <a:t>http://chess-od.ru</a:t>
            </a:r>
            <a:endParaRPr lang="ru-RU" sz="15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endParaRPr lang="en-US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11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flipV="1">
            <a:off x="0" y="0"/>
            <a:ext cx="1042988" cy="6858000"/>
          </a:xfrm>
          <a:prstGeom prst="rect">
            <a:avLst/>
          </a:prstGeom>
          <a:gradFill>
            <a:gsLst>
              <a:gs pos="8000">
                <a:schemeClr val="accent6">
                  <a:lumMod val="75000"/>
                </a:schemeClr>
              </a:gs>
              <a:gs pos="7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8" name="Рисунок 11" descr="22-229c0c0492f06401170fa83974237cac89854e3c95a7bcaa3512c766e279607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2060848"/>
            <a:ext cx="2322512" cy="256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hape 194"/>
          <p:cNvSpPr>
            <a:spLocks noGrp="1"/>
          </p:cNvSpPr>
          <p:nvPr>
            <p:ph type="title"/>
          </p:nvPr>
        </p:nvSpPr>
        <p:spPr>
          <a:xfrm>
            <a:off x="1115616" y="188641"/>
            <a:ext cx="7797800" cy="576063"/>
          </a:xfrm>
        </p:spPr>
        <p:txBody>
          <a:bodyPr vert="horz" tIns="45700" bIns="45700">
            <a:normAutofit/>
          </a:bodyPr>
          <a:lstStyle/>
          <a:p>
            <a:pPr marL="342900" indent="-342900" eaLnBrk="1" hangingPunct="1">
              <a:buSzPts val="2800"/>
            </a:pPr>
            <a:r>
              <a:rPr lang="ru-RU" sz="29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Шахматы для общего развития</a:t>
            </a:r>
            <a:endParaRPr lang="ru-RU" sz="2900" b="1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5" name="Shape 195"/>
          <p:cNvSpPr>
            <a:spLocks noGrp="1"/>
          </p:cNvSpPr>
          <p:nvPr>
            <p:ph type="body" idx="1"/>
          </p:nvPr>
        </p:nvSpPr>
        <p:spPr>
          <a:xfrm>
            <a:off x="971600" y="980728"/>
            <a:ext cx="7886650" cy="5545485"/>
          </a:xfrm>
        </p:spPr>
        <p:txBody>
          <a:bodyPr tIns="45700" bIns="45700">
            <a:normAutofit/>
          </a:bodyPr>
          <a:lstStyle/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22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От материального к идеальному</a:t>
            </a: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Ключевая идея – постепенное продвижение от действия в материальном плане (полное наличие материальных опор, например доска с подписями и фигурами) через промежуточные фазы (доска без подписей, однотонная сетка полей, чёрные и белые фишки вместо фигур) к действию в идеальном плане (на экране лишь квадрат, олицетворяющий контур шахматной доски).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ru-RU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3"/>
              </a:rPr>
              <a:t>http://chess-od.ru</a:t>
            </a:r>
            <a:endParaRPr lang="ru-RU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endParaRPr lang="en-US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11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flipV="1">
            <a:off x="0" y="0"/>
            <a:ext cx="1042988" cy="6858000"/>
          </a:xfrm>
          <a:prstGeom prst="rect">
            <a:avLst/>
          </a:prstGeom>
          <a:gradFill>
            <a:gsLst>
              <a:gs pos="8000">
                <a:schemeClr val="accent6">
                  <a:lumMod val="75000"/>
                </a:schemeClr>
              </a:gs>
              <a:gs pos="7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7" name="Рисунок 10" descr="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4000500"/>
            <a:ext cx="2098675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1" descr="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500" y="4000500"/>
            <a:ext cx="2082800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2" descr="3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7050" y="4005263"/>
            <a:ext cx="20859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право 10"/>
          <p:cNvSpPr/>
          <p:nvPr/>
        </p:nvSpPr>
        <p:spPr>
          <a:xfrm>
            <a:off x="3286125" y="5000625"/>
            <a:ext cx="642938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6143625" y="5000625"/>
            <a:ext cx="642938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hape 194"/>
          <p:cNvSpPr>
            <a:spLocks noGrp="1"/>
          </p:cNvSpPr>
          <p:nvPr>
            <p:ph type="title"/>
          </p:nvPr>
        </p:nvSpPr>
        <p:spPr>
          <a:xfrm>
            <a:off x="1115616" y="188641"/>
            <a:ext cx="7797800" cy="576063"/>
          </a:xfrm>
        </p:spPr>
        <p:txBody>
          <a:bodyPr vert="horz" tIns="45700" bIns="45700">
            <a:normAutofit/>
          </a:bodyPr>
          <a:lstStyle/>
          <a:p>
            <a:pPr marL="342900" indent="-342900" eaLnBrk="1" hangingPunct="1">
              <a:buSzPts val="2800"/>
            </a:pPr>
            <a:r>
              <a:rPr lang="ru-RU" sz="29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Шахматы для общего развития</a:t>
            </a:r>
            <a:endParaRPr lang="ru-RU" sz="2900" b="1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5" name="Shape 195"/>
          <p:cNvSpPr>
            <a:spLocks noGrp="1"/>
          </p:cNvSpPr>
          <p:nvPr>
            <p:ph type="body" idx="1"/>
          </p:nvPr>
        </p:nvSpPr>
        <p:spPr>
          <a:xfrm>
            <a:off x="1115616" y="980728"/>
            <a:ext cx="7742634" cy="5545485"/>
          </a:xfrm>
        </p:spPr>
        <p:txBody>
          <a:bodyPr tIns="45700" bIns="45700">
            <a:normAutofit fontScale="77500" lnSpcReduction="20000"/>
          </a:bodyPr>
          <a:lstStyle/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28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Особенности программы</a:t>
            </a:r>
            <a:endParaRPr lang="ru-RU" sz="2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6 этапов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,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167 уровней сложности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Тестовые задания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Подробная статистика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Последовательное продвижение 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None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от простого к сложному</a:t>
            </a:r>
            <a:endParaRPr lang="en-US" sz="20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Последовательное продвижение 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None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от действия в материальном плане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None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к действию в плане идеальном 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None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(т.е. «в уме»)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Быстрое и эффективное 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None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определение ЗБР каждого ученика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Движение каждого ученика по своей индивидуальной траектории развития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Самые простые задания доступны дошкольникам</a:t>
            </a:r>
          </a:p>
          <a:p>
            <a:pPr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Самые сложные задания вызывают трудности у опытных шахматистов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6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3"/>
              </a:rPr>
              <a:t>http://chess-od.ru</a:t>
            </a:r>
            <a:endParaRPr lang="ru-RU" sz="18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endParaRPr lang="en-US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11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flipV="1">
            <a:off x="0" y="0"/>
            <a:ext cx="1042988" cy="6858000"/>
          </a:xfrm>
          <a:prstGeom prst="rect">
            <a:avLst/>
          </a:prstGeom>
          <a:gradFill>
            <a:gsLst>
              <a:gs pos="8000">
                <a:schemeClr val="accent6">
                  <a:lumMod val="75000"/>
                </a:schemeClr>
              </a:gs>
              <a:gs pos="7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8" name="Рисунок 12" descr="Melany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988840"/>
            <a:ext cx="3707904" cy="253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hape 194"/>
          <p:cNvSpPr>
            <a:spLocks noGrp="1"/>
          </p:cNvSpPr>
          <p:nvPr>
            <p:ph type="title"/>
          </p:nvPr>
        </p:nvSpPr>
        <p:spPr>
          <a:xfrm>
            <a:off x="1115616" y="188641"/>
            <a:ext cx="7797800" cy="576063"/>
          </a:xfrm>
        </p:spPr>
        <p:txBody>
          <a:bodyPr vert="horz" tIns="45700" bIns="45700">
            <a:normAutofit/>
          </a:bodyPr>
          <a:lstStyle/>
          <a:p>
            <a:pPr marL="342900" indent="-342900" eaLnBrk="1" hangingPunct="1">
              <a:buSzPts val="2800"/>
            </a:pPr>
            <a:r>
              <a:rPr lang="ru-RU" sz="29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Шахматы для общего развития</a:t>
            </a:r>
            <a:endParaRPr lang="ru-RU" sz="2900" b="1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5" name="Shape 195"/>
          <p:cNvSpPr>
            <a:spLocks noGrp="1"/>
          </p:cNvSpPr>
          <p:nvPr>
            <p:ph type="body" idx="1"/>
          </p:nvPr>
        </p:nvSpPr>
        <p:spPr>
          <a:xfrm>
            <a:off x="1115616" y="980728"/>
            <a:ext cx="7742634" cy="5545485"/>
          </a:xfrm>
        </p:spPr>
        <p:txBody>
          <a:bodyPr tIns="45700" bIns="45700">
            <a:normAutofit/>
          </a:bodyPr>
          <a:lstStyle/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r>
              <a:rPr lang="ru-RU" sz="2200" dirty="0" smtClean="0">
                <a:solidFill>
                  <a:srgbClr val="7236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  <a:sym typeface="Times New Roman" pitchFamily="18" charset="0"/>
              </a:rPr>
              <a:t>Контакты</a:t>
            </a:r>
            <a:endParaRPr lang="en-US" sz="2200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endParaRPr lang="en-US" sz="2200" dirty="0" smtClean="0">
              <a:solidFill>
                <a:srgbClr val="72360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  <a:sym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Авторами</a:t>
            </a:r>
            <a:r>
              <a:rPr lang="fr-CA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и разработчиками программы, а также ведущими занятий с её </a:t>
            </a:r>
            <a:r>
              <a:rPr lang="ru-RU" sz="1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использованием, являются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:</a:t>
            </a: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Виктор Кириллович Зарецкий, кандидат 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психологических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наук, профессор МГППУ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sz="16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3"/>
              </a:rPr>
              <a:t>zaretskii@chess-od.com</a:t>
            </a:r>
            <a:endParaRPr lang="ru-RU" sz="16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</a:pPr>
            <a:endParaRPr lang="ru-RU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</a:pP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Алексей Александрович Черныш, 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ru-RU" sz="18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психолог, программист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sz="16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4"/>
              </a:rPr>
              <a:t>chernysh@chess-od.com</a:t>
            </a:r>
            <a:endParaRPr lang="en-US" sz="16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endParaRPr lang="en-US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 algn="ctr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  <a:hlinkClick r:id="rId5"/>
              </a:rPr>
              <a:t>http://chess-od.ru</a:t>
            </a:r>
            <a:endParaRPr lang="ru-RU" sz="1400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1257300" lvl="2" indent="-342900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2800"/>
              <a:buFont typeface="Arial" charset="0"/>
              <a:buChar char="•"/>
            </a:pPr>
            <a:endParaRPr lang="en-US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ts val="1100"/>
              <a:buFont typeface="Arial" charset="0"/>
              <a:buNone/>
            </a:pPr>
            <a:endParaRPr lang="ru-RU" sz="1800" dirty="0" smtClean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flipV="1">
            <a:off x="0" y="0"/>
            <a:ext cx="1042988" cy="6858000"/>
          </a:xfrm>
          <a:prstGeom prst="rect">
            <a:avLst/>
          </a:prstGeom>
          <a:gradFill>
            <a:gsLst>
              <a:gs pos="8000">
                <a:schemeClr val="accent6">
                  <a:lumMod val="75000"/>
                </a:schemeClr>
              </a:gs>
              <a:gs pos="7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9" name="Рисунок 8" descr="v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2852936"/>
            <a:ext cx="1066949" cy="847843"/>
          </a:xfrm>
          <a:prstGeom prst="rect">
            <a:avLst/>
          </a:prstGeom>
        </p:spPr>
      </p:pic>
      <p:pic>
        <p:nvPicPr>
          <p:cNvPr id="10" name="Рисунок 9" descr="ch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6" y="4149080"/>
            <a:ext cx="886594" cy="886594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1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475A8D"/>
      </a:hlink>
      <a:folHlink>
        <a:srgbClr val="475A8D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1904</TotalTime>
  <Words>48</Words>
  <Application>Microsoft Office PowerPoint</Application>
  <PresentationFormat>Экран (4:3)</PresentationFormat>
  <Paragraphs>110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Шахматы для общего развития</vt:lpstr>
      <vt:lpstr>Шахматы для общего развития</vt:lpstr>
      <vt:lpstr>Шахматы для общего развития</vt:lpstr>
      <vt:lpstr>Шахматы для общего развития</vt:lpstr>
      <vt:lpstr>Шахматы для общего развития</vt:lpstr>
      <vt:lpstr>Шахматы для общего развития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Оророо</dc:title>
  <dc:creator>Ivan</dc:creator>
  <cp:lastModifiedBy>chernish2</cp:lastModifiedBy>
  <cp:revision>291</cp:revision>
  <dcterms:created xsi:type="dcterms:W3CDTF">2018-02-23T08:15:35Z</dcterms:created>
  <dcterms:modified xsi:type="dcterms:W3CDTF">2018-05-28T19:52:43Z</dcterms:modified>
</cp:coreProperties>
</file>